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Lst>
  <p:sldSz cx="6858000" cy="9144000" type="letter"/>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64" d="100"/>
          <a:sy n="64" d="100"/>
        </p:scale>
        <p:origin x="238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9267B4D-62D7-4FE6-8862-9B648CE72D91}"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AD21A5-3144-44C3-9568-EC3E123A2ABB}" type="slidenum">
              <a:rPr lang="en-US" smtClean="0"/>
              <a:t>‹#›</a:t>
            </a:fld>
            <a:endParaRPr lang="en-US"/>
          </a:p>
        </p:txBody>
      </p:sp>
    </p:spTree>
    <p:extLst>
      <p:ext uri="{BB962C8B-B14F-4D97-AF65-F5344CB8AC3E}">
        <p14:creationId xmlns:p14="http://schemas.microsoft.com/office/powerpoint/2010/main" val="506823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267B4D-62D7-4FE6-8862-9B648CE72D91}"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AD21A5-3144-44C3-9568-EC3E123A2ABB}" type="slidenum">
              <a:rPr lang="en-US" smtClean="0"/>
              <a:t>‹#›</a:t>
            </a:fld>
            <a:endParaRPr lang="en-US"/>
          </a:p>
        </p:txBody>
      </p:sp>
    </p:spTree>
    <p:extLst>
      <p:ext uri="{BB962C8B-B14F-4D97-AF65-F5344CB8AC3E}">
        <p14:creationId xmlns:p14="http://schemas.microsoft.com/office/powerpoint/2010/main" val="1753341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267B4D-62D7-4FE6-8862-9B648CE72D91}"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AD21A5-3144-44C3-9568-EC3E123A2ABB}" type="slidenum">
              <a:rPr lang="en-US" smtClean="0"/>
              <a:t>‹#›</a:t>
            </a:fld>
            <a:endParaRPr lang="en-US"/>
          </a:p>
        </p:txBody>
      </p:sp>
    </p:spTree>
    <p:extLst>
      <p:ext uri="{BB962C8B-B14F-4D97-AF65-F5344CB8AC3E}">
        <p14:creationId xmlns:p14="http://schemas.microsoft.com/office/powerpoint/2010/main" val="4062455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9267B4D-62D7-4FE6-8862-9B648CE72D91}" type="datetimeFigureOut">
              <a:rPr lang="en-US" smtClean="0"/>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AD21A5-3144-44C3-9568-EC3E123A2ABB}" type="slidenum">
              <a:rPr lang="en-US" smtClean="0"/>
              <a:t>‹#›</a:t>
            </a:fld>
            <a:endParaRPr lang="en-US"/>
          </a:p>
        </p:txBody>
      </p:sp>
    </p:spTree>
    <p:extLst>
      <p:ext uri="{BB962C8B-B14F-4D97-AF65-F5344CB8AC3E}">
        <p14:creationId xmlns:p14="http://schemas.microsoft.com/office/powerpoint/2010/main" val="2261636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9267B4D-62D7-4FE6-8862-9B648CE72D91}" type="datetimeFigureOut">
              <a:rPr lang="en-US" smtClean="0"/>
              <a:t>5/2/2019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AD21A5-3144-44C3-9568-EC3E123A2ABB}" type="slidenum">
              <a:rPr lang="en-US" smtClean="0"/>
              <a:t>‹#›</a:t>
            </a:fld>
            <a:endParaRPr lang="en-US"/>
          </a:p>
        </p:txBody>
      </p:sp>
    </p:spTree>
    <p:extLst>
      <p:ext uri="{BB962C8B-B14F-4D97-AF65-F5344CB8AC3E}">
        <p14:creationId xmlns:p14="http://schemas.microsoft.com/office/powerpoint/2010/main" val="82923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267B4D-62D7-4FE6-8862-9B648CE72D91}" type="datetimeFigureOut">
              <a:rPr lang="en-US" smtClean="0"/>
              <a:t>5/2/2019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AD21A5-3144-44C3-9568-EC3E123A2ABB}" type="slidenum">
              <a:rPr lang="en-US" smtClean="0"/>
              <a:t>‹#›</a:t>
            </a:fld>
            <a:endParaRPr lang="en-US"/>
          </a:p>
        </p:txBody>
      </p:sp>
    </p:spTree>
    <p:extLst>
      <p:ext uri="{BB962C8B-B14F-4D97-AF65-F5344CB8AC3E}">
        <p14:creationId xmlns:p14="http://schemas.microsoft.com/office/powerpoint/2010/main" val="265019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267B4D-62D7-4FE6-8862-9B648CE72D91}" type="datetimeFigureOut">
              <a:rPr lang="en-US" smtClean="0"/>
              <a:t>5/2/2019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AD21A5-3144-44C3-9568-EC3E123A2ABB}" type="slidenum">
              <a:rPr lang="en-US" smtClean="0"/>
              <a:t>‹#›</a:t>
            </a:fld>
            <a:endParaRPr lang="en-US"/>
          </a:p>
        </p:txBody>
      </p:sp>
    </p:spTree>
    <p:extLst>
      <p:ext uri="{BB962C8B-B14F-4D97-AF65-F5344CB8AC3E}">
        <p14:creationId xmlns:p14="http://schemas.microsoft.com/office/powerpoint/2010/main" val="3517874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9267B4D-62D7-4FE6-8862-9B648CE72D91}" type="datetimeFigureOut">
              <a:rPr lang="en-US" smtClean="0"/>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AD21A5-3144-44C3-9568-EC3E123A2ABB}" type="slidenum">
              <a:rPr lang="en-US" smtClean="0"/>
              <a:t>‹#›</a:t>
            </a:fld>
            <a:endParaRPr lang="en-US"/>
          </a:p>
        </p:txBody>
      </p:sp>
    </p:spTree>
    <p:extLst>
      <p:ext uri="{BB962C8B-B14F-4D97-AF65-F5344CB8AC3E}">
        <p14:creationId xmlns:p14="http://schemas.microsoft.com/office/powerpoint/2010/main" val="1316894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9267B4D-62D7-4FE6-8862-9B648CE72D91}" type="datetimeFigureOut">
              <a:rPr lang="en-US" smtClean="0"/>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AD21A5-3144-44C3-9568-EC3E123A2ABB}" type="slidenum">
              <a:rPr lang="en-US" smtClean="0"/>
              <a:t>‹#›</a:t>
            </a:fld>
            <a:endParaRPr lang="en-US"/>
          </a:p>
        </p:txBody>
      </p:sp>
    </p:spTree>
    <p:extLst>
      <p:ext uri="{BB962C8B-B14F-4D97-AF65-F5344CB8AC3E}">
        <p14:creationId xmlns:p14="http://schemas.microsoft.com/office/powerpoint/2010/main" val="566592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267B4D-62D7-4FE6-8862-9B648CE72D91}"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AD21A5-3144-44C3-9568-EC3E123A2ABB}" type="slidenum">
              <a:rPr lang="en-US" smtClean="0"/>
              <a:t>‹#›</a:t>
            </a:fld>
            <a:endParaRPr lang="en-US"/>
          </a:p>
        </p:txBody>
      </p:sp>
    </p:spTree>
    <p:extLst>
      <p:ext uri="{BB962C8B-B14F-4D97-AF65-F5344CB8AC3E}">
        <p14:creationId xmlns:p14="http://schemas.microsoft.com/office/powerpoint/2010/main" val="3589278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267B4D-62D7-4FE6-8862-9B648CE72D91}"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AD21A5-3144-44C3-9568-EC3E123A2ABB}" type="slidenum">
              <a:rPr lang="en-US" smtClean="0"/>
              <a:t>‹#›</a:t>
            </a:fld>
            <a:endParaRPr lang="en-US"/>
          </a:p>
        </p:txBody>
      </p:sp>
    </p:spTree>
    <p:extLst>
      <p:ext uri="{BB962C8B-B14F-4D97-AF65-F5344CB8AC3E}">
        <p14:creationId xmlns:p14="http://schemas.microsoft.com/office/powerpoint/2010/main" val="1847707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F9267B4D-62D7-4FE6-8862-9B648CE72D91}" type="datetimeFigureOut">
              <a:rPr lang="en-US" smtClean="0"/>
              <a:t>5/2/2019</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AAD21A5-3144-44C3-9568-EC3E123A2ABB}" type="slidenum">
              <a:rPr lang="en-US" smtClean="0"/>
              <a:t>‹#›</a:t>
            </a:fld>
            <a:endParaRPr lang="en-US"/>
          </a:p>
        </p:txBody>
      </p:sp>
    </p:spTree>
    <p:extLst>
      <p:ext uri="{BB962C8B-B14F-4D97-AF65-F5344CB8AC3E}">
        <p14:creationId xmlns:p14="http://schemas.microsoft.com/office/powerpoint/2010/main" val="34702643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cid:91EB3683-27F0-449B-8008-194C98EA5B6E"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E59B389-0892-4476-B2B1-54B92850EE9C}"/>
              </a:ext>
            </a:extLst>
          </p:cNvPr>
          <p:cNvGrpSpPr/>
          <p:nvPr/>
        </p:nvGrpSpPr>
        <p:grpSpPr>
          <a:xfrm>
            <a:off x="0" y="0"/>
            <a:ext cx="6858001" cy="9347556"/>
            <a:chOff x="-1" y="-1"/>
            <a:chExt cx="6858001" cy="9347556"/>
          </a:xfrm>
        </p:grpSpPr>
        <p:pic>
          <p:nvPicPr>
            <p:cNvPr id="18" name="Picture 17">
              <a:extLst>
                <a:ext uri="{FF2B5EF4-FFF2-40B4-BE49-F238E27FC236}">
                  <a16:creationId xmlns:a16="http://schemas.microsoft.com/office/drawing/2014/main" id="{30C27C75-05CC-414F-AF61-2420FB5D21D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6885342"/>
              <a:ext cx="6858001" cy="2462213"/>
            </a:xfrm>
            <a:prstGeom prst="rect">
              <a:avLst/>
            </a:prstGeom>
            <a:solidFill>
              <a:schemeClr val="accent1"/>
            </a:solidFill>
          </p:spPr>
        </p:pic>
        <p:pic>
          <p:nvPicPr>
            <p:cNvPr id="5" name="Picture 4">
              <a:extLst>
                <a:ext uri="{FF2B5EF4-FFF2-40B4-BE49-F238E27FC236}">
                  <a16:creationId xmlns:a16="http://schemas.microsoft.com/office/drawing/2014/main" id="{B7C94FAE-8050-4B8C-9958-4DDDA7CD98E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1"/>
              <a:ext cx="6857999" cy="6894096"/>
            </a:xfrm>
            <a:prstGeom prst="rect">
              <a:avLst/>
            </a:prstGeom>
            <a:solidFill>
              <a:schemeClr val="accent1"/>
            </a:solidFill>
          </p:spPr>
        </p:pic>
      </p:grpSp>
      <p:sp>
        <p:nvSpPr>
          <p:cNvPr id="11" name="TextBox 10">
            <a:extLst>
              <a:ext uri="{FF2B5EF4-FFF2-40B4-BE49-F238E27FC236}">
                <a16:creationId xmlns:a16="http://schemas.microsoft.com/office/drawing/2014/main" id="{382E38EC-A7BA-4813-BBAF-A06CE596F6DD}"/>
              </a:ext>
            </a:extLst>
          </p:cNvPr>
          <p:cNvSpPr txBox="1"/>
          <p:nvPr/>
        </p:nvSpPr>
        <p:spPr>
          <a:xfrm>
            <a:off x="1" y="140949"/>
            <a:ext cx="6858000" cy="1908215"/>
          </a:xfrm>
          <a:prstGeom prst="rect">
            <a:avLst/>
          </a:prstGeom>
          <a:noFill/>
        </p:spPr>
        <p:txBody>
          <a:bodyPr wrap="square" rtlCol="0" anchor="ctr">
            <a:spAutoFit/>
          </a:bodyPr>
          <a:lstStyle/>
          <a:p>
            <a:pPr algn="ctr"/>
            <a:r>
              <a:rPr lang="en-US" sz="2800" b="1" spc="300" dirty="0">
                <a:solidFill>
                  <a:schemeClr val="bg1"/>
                </a:solidFill>
              </a:rPr>
              <a:t>Virginia Cyber Alliance</a:t>
            </a:r>
          </a:p>
          <a:p>
            <a:pPr algn="ctr">
              <a:lnSpc>
                <a:spcPct val="150000"/>
              </a:lnSpc>
            </a:pPr>
            <a:r>
              <a:rPr lang="en-US" sz="2800" b="1" spc="300" dirty="0">
                <a:solidFill>
                  <a:schemeClr val="bg1"/>
                </a:solidFill>
              </a:rPr>
              <a:t>Professional Workshop Series</a:t>
            </a:r>
          </a:p>
          <a:p>
            <a:pPr algn="ctr"/>
            <a:r>
              <a:rPr lang="en-US" sz="4800" b="1" spc="300" dirty="0">
                <a:solidFill>
                  <a:schemeClr val="bg1"/>
                </a:solidFill>
              </a:rPr>
              <a:t>Cyber Crime</a:t>
            </a:r>
          </a:p>
        </p:txBody>
      </p:sp>
      <p:sp>
        <p:nvSpPr>
          <p:cNvPr id="12" name="TextBox 11">
            <a:extLst>
              <a:ext uri="{FF2B5EF4-FFF2-40B4-BE49-F238E27FC236}">
                <a16:creationId xmlns:a16="http://schemas.microsoft.com/office/drawing/2014/main" id="{079A0EFD-9BB8-4DFD-96E7-F3E81FD22511}"/>
              </a:ext>
            </a:extLst>
          </p:cNvPr>
          <p:cNvSpPr txBox="1"/>
          <p:nvPr/>
        </p:nvSpPr>
        <p:spPr>
          <a:xfrm>
            <a:off x="0" y="3917457"/>
            <a:ext cx="6857999" cy="2354491"/>
          </a:xfrm>
          <a:prstGeom prst="rect">
            <a:avLst/>
          </a:prstGeom>
          <a:noFill/>
        </p:spPr>
        <p:txBody>
          <a:bodyPr wrap="square" rtlCol="0">
            <a:spAutoFit/>
          </a:bodyPr>
          <a:lstStyle/>
          <a:p>
            <a:pPr algn="ctr"/>
            <a:r>
              <a:rPr lang="en-US" sz="3200" b="1" spc="300" dirty="0">
                <a:solidFill>
                  <a:schemeClr val="bg1"/>
                </a:solidFill>
              </a:rPr>
              <a:t>June 21, 2019</a:t>
            </a:r>
          </a:p>
          <a:p>
            <a:pPr algn="ctr"/>
            <a:r>
              <a:rPr lang="en-US" sz="3200" b="1" spc="300" dirty="0">
                <a:solidFill>
                  <a:schemeClr val="bg1"/>
                </a:solidFill>
              </a:rPr>
              <a:t>11:30am – 2:30pm</a:t>
            </a:r>
          </a:p>
          <a:p>
            <a:pPr algn="ctr"/>
            <a:r>
              <a:rPr lang="en-US" b="1" dirty="0">
                <a:solidFill>
                  <a:schemeClr val="bg1"/>
                </a:solidFill>
              </a:rPr>
              <a:t>Old Dominion University</a:t>
            </a:r>
          </a:p>
          <a:p>
            <a:pPr algn="ctr"/>
            <a:r>
              <a:rPr lang="en-US" b="1" dirty="0">
                <a:solidFill>
                  <a:schemeClr val="bg1"/>
                </a:solidFill>
              </a:rPr>
              <a:t>Virginia Modeling, Analysis, and Simulation Center </a:t>
            </a:r>
          </a:p>
          <a:p>
            <a:pPr algn="ctr"/>
            <a:r>
              <a:rPr lang="en-US" b="1" dirty="0">
                <a:solidFill>
                  <a:schemeClr val="bg1"/>
                </a:solidFill>
              </a:rPr>
              <a:t>1030 University Blvd, Suffolk, VA 23435</a:t>
            </a:r>
          </a:p>
          <a:p>
            <a:pPr algn="ctr"/>
            <a:endParaRPr lang="en-US" sz="1100" b="1" dirty="0">
              <a:solidFill>
                <a:schemeClr val="bg1"/>
              </a:solidFill>
            </a:endParaRPr>
          </a:p>
          <a:p>
            <a:pPr algn="ctr"/>
            <a:r>
              <a:rPr lang="en-US" b="1" spc="300" dirty="0">
                <a:solidFill>
                  <a:schemeClr val="bg1"/>
                </a:solidFill>
              </a:rPr>
              <a:t>RSVP – jcostanz@odu.edu</a:t>
            </a:r>
          </a:p>
        </p:txBody>
      </p:sp>
      <p:pic>
        <p:nvPicPr>
          <p:cNvPr id="13" name="Picture 12" descr="cid:91EB3683-27F0-449B-8008-194C98EA5B6E">
            <a:extLst>
              <a:ext uri="{FF2B5EF4-FFF2-40B4-BE49-F238E27FC236}">
                <a16:creationId xmlns:a16="http://schemas.microsoft.com/office/drawing/2014/main" id="{8530FFDC-663D-46DB-BC5D-DD02C240D5FA}"/>
              </a:ext>
            </a:extLst>
          </p:cNvPr>
          <p:cNvPicPr>
            <a:picLocks noChangeAspect="1"/>
          </p:cNvPicPr>
          <p:nvPr/>
        </p:nvPicPr>
        <p:blipFill>
          <a:blip r:embed="rId4" r:link="rId5" cstate="print">
            <a:extLst>
              <a:ext uri="{28A0092B-C50C-407E-A947-70E740481C1C}">
                <a14:useLocalDpi xmlns:a14="http://schemas.microsoft.com/office/drawing/2010/main"/>
              </a:ext>
            </a:extLst>
          </a:blip>
          <a:srcRect/>
          <a:stretch>
            <a:fillRect/>
          </a:stretch>
        </p:blipFill>
        <p:spPr bwMode="auto">
          <a:xfrm>
            <a:off x="61499" y="62879"/>
            <a:ext cx="1165695" cy="612417"/>
          </a:xfrm>
          <a:prstGeom prst="rect">
            <a:avLst/>
          </a:prstGeom>
          <a:solidFill>
            <a:schemeClr val="bg1"/>
          </a:solidFill>
          <a:ln>
            <a:noFill/>
          </a:ln>
        </p:spPr>
      </p:pic>
      <p:pic>
        <p:nvPicPr>
          <p:cNvPr id="20" name="Picture 19" descr="cid:91EB3683-27F0-449B-8008-194C98EA5B6E">
            <a:extLst>
              <a:ext uri="{FF2B5EF4-FFF2-40B4-BE49-F238E27FC236}">
                <a16:creationId xmlns:a16="http://schemas.microsoft.com/office/drawing/2014/main" id="{D4B39EC5-BF9E-4C32-91F5-19E97B7B59D0}"/>
              </a:ext>
            </a:extLst>
          </p:cNvPr>
          <p:cNvPicPr>
            <a:picLocks noChangeAspect="1"/>
          </p:cNvPicPr>
          <p:nvPr/>
        </p:nvPicPr>
        <p:blipFill>
          <a:blip r:embed="rId4" r:link="rId5" cstate="print">
            <a:extLst>
              <a:ext uri="{28A0092B-C50C-407E-A947-70E740481C1C}">
                <a14:useLocalDpi xmlns:a14="http://schemas.microsoft.com/office/drawing/2010/main"/>
              </a:ext>
            </a:extLst>
          </a:blip>
          <a:srcRect/>
          <a:stretch>
            <a:fillRect/>
          </a:stretch>
        </p:blipFill>
        <p:spPr bwMode="auto">
          <a:xfrm>
            <a:off x="5650284" y="62879"/>
            <a:ext cx="1165695" cy="612417"/>
          </a:xfrm>
          <a:prstGeom prst="rect">
            <a:avLst/>
          </a:prstGeom>
          <a:solidFill>
            <a:schemeClr val="bg1"/>
          </a:solidFill>
          <a:ln>
            <a:noFill/>
          </a:ln>
        </p:spPr>
      </p:pic>
      <p:grpSp>
        <p:nvGrpSpPr>
          <p:cNvPr id="9" name="Group 8">
            <a:extLst>
              <a:ext uri="{FF2B5EF4-FFF2-40B4-BE49-F238E27FC236}">
                <a16:creationId xmlns:a16="http://schemas.microsoft.com/office/drawing/2014/main" id="{A4199D25-0C89-40F7-9061-E9E0F9A0FFA1}"/>
              </a:ext>
            </a:extLst>
          </p:cNvPr>
          <p:cNvGrpSpPr/>
          <p:nvPr/>
        </p:nvGrpSpPr>
        <p:grpSpPr>
          <a:xfrm>
            <a:off x="333721" y="6850604"/>
            <a:ext cx="6190554" cy="2108412"/>
            <a:chOff x="333721" y="6283450"/>
            <a:chExt cx="6190554" cy="2108412"/>
          </a:xfrm>
        </p:grpSpPr>
        <p:grpSp>
          <p:nvGrpSpPr>
            <p:cNvPr id="10" name="Group 9">
              <a:extLst>
                <a:ext uri="{FF2B5EF4-FFF2-40B4-BE49-F238E27FC236}">
                  <a16:creationId xmlns:a16="http://schemas.microsoft.com/office/drawing/2014/main" id="{9D956DA6-8B01-45B0-9B3D-AAF935A2F84C}"/>
                </a:ext>
              </a:extLst>
            </p:cNvPr>
            <p:cNvGrpSpPr/>
            <p:nvPr/>
          </p:nvGrpSpPr>
          <p:grpSpPr>
            <a:xfrm>
              <a:off x="333721" y="6283450"/>
              <a:ext cx="6190554" cy="2108412"/>
              <a:chOff x="279510" y="6535759"/>
              <a:chExt cx="6190554" cy="2108412"/>
            </a:xfrm>
          </p:grpSpPr>
          <p:grpSp>
            <p:nvGrpSpPr>
              <p:cNvPr id="6" name="Group 5">
                <a:extLst>
                  <a:ext uri="{FF2B5EF4-FFF2-40B4-BE49-F238E27FC236}">
                    <a16:creationId xmlns:a16="http://schemas.microsoft.com/office/drawing/2014/main" id="{D9B86E58-6CB3-4F9C-8B9F-265854ABA4BA}"/>
                  </a:ext>
                </a:extLst>
              </p:cNvPr>
              <p:cNvGrpSpPr/>
              <p:nvPr/>
            </p:nvGrpSpPr>
            <p:grpSpPr>
              <a:xfrm>
                <a:off x="4415250" y="7007750"/>
                <a:ext cx="2054814" cy="1636421"/>
                <a:chOff x="4047681" y="7081827"/>
                <a:chExt cx="2054814" cy="1636421"/>
              </a:xfrm>
            </p:grpSpPr>
            <p:pic>
              <p:nvPicPr>
                <p:cNvPr id="21" name="Picture 20">
                  <a:extLst>
                    <a:ext uri="{FF2B5EF4-FFF2-40B4-BE49-F238E27FC236}">
                      <a16:creationId xmlns:a16="http://schemas.microsoft.com/office/drawing/2014/main" id="{AD8C7215-81C5-40D3-85B8-F77D140046D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284613" y="7081827"/>
                  <a:ext cx="1580950" cy="548640"/>
                </a:xfrm>
                <a:prstGeom prst="rect">
                  <a:avLst/>
                </a:prstGeom>
              </p:spPr>
            </p:pic>
            <p:sp>
              <p:nvSpPr>
                <p:cNvPr id="2" name="TextBox 1">
                  <a:extLst>
                    <a:ext uri="{FF2B5EF4-FFF2-40B4-BE49-F238E27FC236}">
                      <a16:creationId xmlns:a16="http://schemas.microsoft.com/office/drawing/2014/main" id="{AC3A5EC7-B62A-439C-A160-029F6B443D80}"/>
                    </a:ext>
                  </a:extLst>
                </p:cNvPr>
                <p:cNvSpPr txBox="1"/>
                <p:nvPr/>
              </p:nvSpPr>
              <p:spPr>
                <a:xfrm>
                  <a:off x="4047681" y="7764141"/>
                  <a:ext cx="2054814" cy="954107"/>
                </a:xfrm>
                <a:prstGeom prst="rect">
                  <a:avLst/>
                </a:prstGeom>
                <a:noFill/>
              </p:spPr>
              <p:txBody>
                <a:bodyPr wrap="square" rtlCol="0">
                  <a:spAutoFit/>
                </a:bodyPr>
                <a:lstStyle/>
                <a:p>
                  <a:pPr algn="ctr"/>
                  <a:r>
                    <a:rPr lang="en-US" sz="1400" b="1" dirty="0">
                      <a:solidFill>
                        <a:schemeClr val="bg1"/>
                      </a:solidFill>
                    </a:rPr>
                    <a:t>Darrius Davenport, </a:t>
                  </a:r>
                </a:p>
                <a:p>
                  <a:pPr algn="ctr"/>
                  <a:r>
                    <a:rPr lang="en-US" sz="1400" b="1" dirty="0">
                      <a:solidFill>
                        <a:schemeClr val="bg1"/>
                      </a:solidFill>
                    </a:rPr>
                    <a:t>Cybersecurity &amp; Data Privacy Law</a:t>
                  </a:r>
                </a:p>
                <a:p>
                  <a:pPr algn="ctr"/>
                  <a:endParaRPr lang="en-US" sz="1400" b="1" dirty="0">
                    <a:solidFill>
                      <a:schemeClr val="bg1"/>
                    </a:solidFill>
                  </a:endParaRPr>
                </a:p>
              </p:txBody>
            </p:sp>
          </p:grpSp>
          <p:grpSp>
            <p:nvGrpSpPr>
              <p:cNvPr id="4" name="Group 3">
                <a:extLst>
                  <a:ext uri="{FF2B5EF4-FFF2-40B4-BE49-F238E27FC236}">
                    <a16:creationId xmlns:a16="http://schemas.microsoft.com/office/drawing/2014/main" id="{D9CD45C3-C14D-4163-85F9-EDE800ADFDF2}"/>
                  </a:ext>
                </a:extLst>
              </p:cNvPr>
              <p:cNvGrpSpPr/>
              <p:nvPr/>
            </p:nvGrpSpPr>
            <p:grpSpPr>
              <a:xfrm>
                <a:off x="279510" y="6958544"/>
                <a:ext cx="2059475" cy="1283426"/>
                <a:chOff x="128509" y="7026292"/>
                <a:chExt cx="2059475" cy="1283426"/>
              </a:xfrm>
            </p:grpSpPr>
            <p:pic>
              <p:nvPicPr>
                <p:cNvPr id="19" name="Picture 18">
                  <a:extLst>
                    <a:ext uri="{FF2B5EF4-FFF2-40B4-BE49-F238E27FC236}">
                      <a16:creationId xmlns:a16="http://schemas.microsoft.com/office/drawing/2014/main" id="{28777BEE-FD1F-4C7A-9DBE-01BE75FDB7C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03461" y="7026292"/>
                  <a:ext cx="709573" cy="731520"/>
                </a:xfrm>
                <a:prstGeom prst="rect">
                  <a:avLst/>
                </a:prstGeom>
              </p:spPr>
            </p:pic>
            <p:sp>
              <p:nvSpPr>
                <p:cNvPr id="14" name="TextBox 13">
                  <a:extLst>
                    <a:ext uri="{FF2B5EF4-FFF2-40B4-BE49-F238E27FC236}">
                      <a16:creationId xmlns:a16="http://schemas.microsoft.com/office/drawing/2014/main" id="{F200E474-7ED4-4150-90C1-3425599F3F99}"/>
                    </a:ext>
                  </a:extLst>
                </p:cNvPr>
                <p:cNvSpPr txBox="1"/>
                <p:nvPr/>
              </p:nvSpPr>
              <p:spPr>
                <a:xfrm>
                  <a:off x="128509" y="7786498"/>
                  <a:ext cx="2059475" cy="523220"/>
                </a:xfrm>
                <a:prstGeom prst="rect">
                  <a:avLst/>
                </a:prstGeom>
                <a:noFill/>
              </p:spPr>
              <p:txBody>
                <a:bodyPr wrap="none" rtlCol="0">
                  <a:spAutoFit/>
                </a:bodyPr>
                <a:lstStyle/>
                <a:p>
                  <a:pPr algn="ctr"/>
                  <a:r>
                    <a:rPr lang="en-US" sz="1400" b="1" dirty="0">
                      <a:solidFill>
                        <a:schemeClr val="bg1"/>
                      </a:solidFill>
                    </a:rPr>
                    <a:t>Darren Spencer, </a:t>
                  </a:r>
                </a:p>
                <a:p>
                  <a:pPr algn="ctr"/>
                  <a:r>
                    <a:rPr lang="en-US" sz="1400" b="1" dirty="0">
                      <a:solidFill>
                        <a:schemeClr val="bg1"/>
                      </a:solidFill>
                    </a:rPr>
                    <a:t>Digital Forensic Examiner</a:t>
                  </a:r>
                </a:p>
              </p:txBody>
            </p:sp>
          </p:grpSp>
          <p:sp>
            <p:nvSpPr>
              <p:cNvPr id="16" name="TextBox 15">
                <a:extLst>
                  <a:ext uri="{FF2B5EF4-FFF2-40B4-BE49-F238E27FC236}">
                    <a16:creationId xmlns:a16="http://schemas.microsoft.com/office/drawing/2014/main" id="{0DF46EB7-5E1F-4895-9516-B08FA2A716AB}"/>
                  </a:ext>
                </a:extLst>
              </p:cNvPr>
              <p:cNvSpPr txBox="1"/>
              <p:nvPr/>
            </p:nvSpPr>
            <p:spPr>
              <a:xfrm>
                <a:off x="2369710" y="7718750"/>
                <a:ext cx="1922706" cy="523220"/>
              </a:xfrm>
              <a:prstGeom prst="rect">
                <a:avLst/>
              </a:prstGeom>
              <a:noFill/>
            </p:spPr>
            <p:txBody>
              <a:bodyPr wrap="none" rtlCol="0">
                <a:spAutoFit/>
              </a:bodyPr>
              <a:lstStyle/>
              <a:p>
                <a:pPr algn="ctr"/>
                <a:r>
                  <a:rPr lang="en-US" sz="1400" b="1" dirty="0">
                    <a:solidFill>
                      <a:schemeClr val="bg1"/>
                    </a:solidFill>
                  </a:rPr>
                  <a:t>Clifton Everton, III</a:t>
                </a:r>
              </a:p>
              <a:p>
                <a:pPr algn="ctr"/>
                <a:r>
                  <a:rPr lang="en-US" sz="1400" b="1" dirty="0">
                    <a:solidFill>
                      <a:schemeClr val="bg1"/>
                    </a:solidFill>
                  </a:rPr>
                  <a:t>Special Agent in Charge</a:t>
                </a:r>
              </a:p>
            </p:txBody>
          </p:sp>
          <p:sp>
            <p:nvSpPr>
              <p:cNvPr id="8" name="TextBox 7">
                <a:extLst>
                  <a:ext uri="{FF2B5EF4-FFF2-40B4-BE49-F238E27FC236}">
                    <a16:creationId xmlns:a16="http://schemas.microsoft.com/office/drawing/2014/main" id="{7CE2D7F0-379C-485C-BF00-EB32ECAA46BE}"/>
                  </a:ext>
                </a:extLst>
              </p:cNvPr>
              <p:cNvSpPr txBox="1"/>
              <p:nvPr/>
            </p:nvSpPr>
            <p:spPr>
              <a:xfrm>
                <a:off x="1935669" y="6535759"/>
                <a:ext cx="3157788" cy="369332"/>
              </a:xfrm>
              <a:prstGeom prst="rect">
                <a:avLst/>
              </a:prstGeom>
              <a:noFill/>
            </p:spPr>
            <p:txBody>
              <a:bodyPr wrap="none" rtlCol="0">
                <a:spAutoFit/>
              </a:bodyPr>
              <a:lstStyle/>
              <a:p>
                <a:r>
                  <a:rPr lang="en-US" b="1" spc="300" dirty="0">
                    <a:solidFill>
                      <a:schemeClr val="bg1"/>
                    </a:solidFill>
                  </a:rPr>
                  <a:t>Special guest speakers</a:t>
                </a:r>
              </a:p>
            </p:txBody>
          </p:sp>
        </p:grpSp>
        <p:pic>
          <p:nvPicPr>
            <p:cNvPr id="22" name="Picture 21">
              <a:extLst>
                <a:ext uri="{FF2B5EF4-FFF2-40B4-BE49-F238E27FC236}">
                  <a16:creationId xmlns:a16="http://schemas.microsoft.com/office/drawing/2014/main" id="{D8E169EB-7AAA-45D9-87C9-011CA26E0933}"/>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654889" y="6757352"/>
              <a:ext cx="1439783" cy="527272"/>
            </a:xfrm>
            <a:prstGeom prst="rect">
              <a:avLst/>
            </a:prstGeom>
          </p:spPr>
        </p:pic>
      </p:grpSp>
    </p:spTree>
    <p:extLst>
      <p:ext uri="{BB962C8B-B14F-4D97-AF65-F5344CB8AC3E}">
        <p14:creationId xmlns:p14="http://schemas.microsoft.com/office/powerpoint/2010/main" val="4202982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9C89FA99-DC83-4DB3-A9BF-23BCFC25C9C8}"/>
              </a:ext>
            </a:extLst>
          </p:cNvPr>
          <p:cNvSpPr txBox="1"/>
          <p:nvPr/>
        </p:nvSpPr>
        <p:spPr>
          <a:xfrm>
            <a:off x="2423051" y="36022"/>
            <a:ext cx="2011897" cy="584775"/>
          </a:xfrm>
          <a:prstGeom prst="rect">
            <a:avLst/>
          </a:prstGeom>
          <a:noFill/>
        </p:spPr>
        <p:txBody>
          <a:bodyPr wrap="none" rtlCol="0">
            <a:spAutoFit/>
          </a:bodyPr>
          <a:lstStyle/>
          <a:p>
            <a:pPr algn="ctr"/>
            <a:r>
              <a:rPr lang="en-US" sz="3200" b="1" spc="300" dirty="0"/>
              <a:t>Speakers</a:t>
            </a:r>
          </a:p>
        </p:txBody>
      </p:sp>
      <p:grpSp>
        <p:nvGrpSpPr>
          <p:cNvPr id="23" name="Group 22">
            <a:extLst>
              <a:ext uri="{FF2B5EF4-FFF2-40B4-BE49-F238E27FC236}">
                <a16:creationId xmlns:a16="http://schemas.microsoft.com/office/drawing/2014/main" id="{9B5F495D-8443-4FE9-A957-667C57D4C777}"/>
              </a:ext>
            </a:extLst>
          </p:cNvPr>
          <p:cNvGrpSpPr/>
          <p:nvPr/>
        </p:nvGrpSpPr>
        <p:grpSpPr>
          <a:xfrm>
            <a:off x="110036" y="620797"/>
            <a:ext cx="6637924" cy="2626029"/>
            <a:chOff x="220076" y="678672"/>
            <a:chExt cx="6637924" cy="2626029"/>
          </a:xfrm>
        </p:grpSpPr>
        <p:sp>
          <p:nvSpPr>
            <p:cNvPr id="20" name="Rectangle 19">
              <a:extLst>
                <a:ext uri="{FF2B5EF4-FFF2-40B4-BE49-F238E27FC236}">
                  <a16:creationId xmlns:a16="http://schemas.microsoft.com/office/drawing/2014/main" id="{7286209B-826B-4CAE-9EFC-074A78F24922}"/>
                </a:ext>
              </a:extLst>
            </p:cNvPr>
            <p:cNvSpPr/>
            <p:nvPr/>
          </p:nvSpPr>
          <p:spPr>
            <a:xfrm>
              <a:off x="1714500" y="678672"/>
              <a:ext cx="5143500" cy="2469907"/>
            </a:xfrm>
            <a:prstGeom prst="rect">
              <a:avLst/>
            </a:prstGeom>
          </p:spPr>
          <p:txBody>
            <a:bodyPr wrap="square">
              <a:spAutoFit/>
            </a:bodyPr>
            <a:lstStyle/>
            <a:p>
              <a:r>
                <a:rPr lang="en-US" b="1" dirty="0"/>
                <a:t>Darius K. Davenport, Esquire</a:t>
              </a:r>
            </a:p>
            <a:p>
              <a:r>
                <a:rPr lang="en-US" sz="1050" dirty="0"/>
                <a:t>Darius is a partner and Chairman of the Cybersecurity and Data Privacy Practice Group of Crenshaw, Ware &amp; Martin. His practice focuses on data privacy laws and regulations, helping clients mitigate cyber risk, and dealing with the legal and practical problems resulting from cyber incidents. His cybersecurity counsel to businesses and municipalities includes drafting and review of incident response plans, cybersecurity employee policies, technology contracts and conducting cybersecurity and breach response exercises. He is frequently invited to speak on cybersecurity and data privacy issues. Mr. Davenport’s practice also includes complex litigation in state and federal courts with an emphasis on public sector law, employment law and insurance defense. He represents housing authorities, businesses and municipalities across the region. Mr. Davenport has extensive experience developing, drafting and interpreting government regulations and policies. As a former U.S. Army JAG attorney, he has provided legal advice and counsel to senior government officials on a wide variety of legal issues. </a:t>
              </a:r>
            </a:p>
          </p:txBody>
        </p:sp>
        <p:grpSp>
          <p:nvGrpSpPr>
            <p:cNvPr id="22" name="Group 21">
              <a:extLst>
                <a:ext uri="{FF2B5EF4-FFF2-40B4-BE49-F238E27FC236}">
                  <a16:creationId xmlns:a16="http://schemas.microsoft.com/office/drawing/2014/main" id="{A5034578-5E77-47B1-B160-9FCD7CD23E47}"/>
                </a:ext>
              </a:extLst>
            </p:cNvPr>
            <p:cNvGrpSpPr/>
            <p:nvPr/>
          </p:nvGrpSpPr>
          <p:grpSpPr>
            <a:xfrm>
              <a:off x="220076" y="681870"/>
              <a:ext cx="1494424" cy="2622831"/>
              <a:chOff x="61498" y="1824541"/>
              <a:chExt cx="1494424" cy="2622831"/>
            </a:xfrm>
          </p:grpSpPr>
          <p:pic>
            <p:nvPicPr>
              <p:cNvPr id="19" name="Picture 18">
                <a:extLst>
                  <a:ext uri="{FF2B5EF4-FFF2-40B4-BE49-F238E27FC236}">
                    <a16:creationId xmlns:a16="http://schemas.microsoft.com/office/drawing/2014/main" id="{5AC26CFC-EDC3-44DB-8B09-DF89CDEA87D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498" y="2345326"/>
                <a:ext cx="1494423" cy="2102046"/>
              </a:xfrm>
              <a:prstGeom prst="rect">
                <a:avLst/>
              </a:prstGeom>
            </p:spPr>
          </p:pic>
          <p:pic>
            <p:nvPicPr>
              <p:cNvPr id="21" name="Picture 20">
                <a:extLst>
                  <a:ext uri="{FF2B5EF4-FFF2-40B4-BE49-F238E27FC236}">
                    <a16:creationId xmlns:a16="http://schemas.microsoft.com/office/drawing/2014/main" id="{6642B845-5E22-45D8-9257-EC16F3770BE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499" y="1824541"/>
                <a:ext cx="1494423" cy="518612"/>
              </a:xfrm>
              <a:prstGeom prst="rect">
                <a:avLst/>
              </a:prstGeom>
            </p:spPr>
          </p:pic>
        </p:grpSp>
      </p:grpSp>
      <p:grpSp>
        <p:nvGrpSpPr>
          <p:cNvPr id="36" name="Group 35">
            <a:extLst>
              <a:ext uri="{FF2B5EF4-FFF2-40B4-BE49-F238E27FC236}">
                <a16:creationId xmlns:a16="http://schemas.microsoft.com/office/drawing/2014/main" id="{5DFDE5CE-5248-4F71-8A0A-6B0BF3EFFD4F}"/>
              </a:ext>
            </a:extLst>
          </p:cNvPr>
          <p:cNvGrpSpPr/>
          <p:nvPr/>
        </p:nvGrpSpPr>
        <p:grpSpPr>
          <a:xfrm>
            <a:off x="305196" y="6408975"/>
            <a:ext cx="6442763" cy="2631490"/>
            <a:chOff x="500353" y="6571807"/>
            <a:chExt cx="6442763" cy="2631490"/>
          </a:xfrm>
        </p:grpSpPr>
        <p:sp>
          <p:nvSpPr>
            <p:cNvPr id="30" name="Rectangle 29">
              <a:extLst>
                <a:ext uri="{FF2B5EF4-FFF2-40B4-BE49-F238E27FC236}">
                  <a16:creationId xmlns:a16="http://schemas.microsoft.com/office/drawing/2014/main" id="{BE9761A0-593F-4607-8B51-296F51E91AC6}"/>
                </a:ext>
              </a:extLst>
            </p:cNvPr>
            <p:cNvSpPr/>
            <p:nvPr/>
          </p:nvSpPr>
          <p:spPr>
            <a:xfrm>
              <a:off x="1799616" y="6571807"/>
              <a:ext cx="5143500" cy="2631490"/>
            </a:xfrm>
            <a:prstGeom prst="rect">
              <a:avLst/>
            </a:prstGeom>
          </p:spPr>
          <p:txBody>
            <a:bodyPr wrap="square">
              <a:spAutoFit/>
            </a:bodyPr>
            <a:lstStyle/>
            <a:p>
              <a:r>
                <a:rPr lang="en-US" b="1" dirty="0"/>
                <a:t>Darren Spencer, Digital Forensics Examiner</a:t>
              </a:r>
            </a:p>
            <a:p>
              <a:r>
                <a:rPr lang="en-US" sz="1050" dirty="0"/>
                <a:t>As an FBI Digital Forensics Examiner, Darren examines all digital devices that may hold evidence and could be used in a court of law. He often works on cases involving offenses committed on the Internet, also known as cyber-crimes, and examines digital devices that may have been involved in other types of crime to find evidence of illegal activity. He assists law enforcement at the local, state, and federal levels as well as intelligence officials to analyze data and evaluate its relevance to the case under investigation. He is also in the FBI Forensics Audio Video Program (FAVP) and manages the budget and day to day operations of the FBI’s Digital Forensics Lab. Darren is an Adjunct faculty and teaches cyber related courses at the FBI Academy in Quantico. He also teaches bachelor and masters level curriculum in Cyber Security certified by the National Security Telecommunications and Information Systems Security (NSTISS) and the NSA. Darren holds a B.S. in Computer Information Systems from Bellevue University in Bellevue, NE and a M.B.A. with concentration in Computer and Information Security from North Central University in Prescott, AZ. </a:t>
              </a:r>
              <a:endParaRPr lang="en-US" sz="1050" b="1" dirty="0"/>
            </a:p>
          </p:txBody>
        </p:sp>
        <p:pic>
          <p:nvPicPr>
            <p:cNvPr id="35" name="Picture 34">
              <a:extLst>
                <a:ext uri="{FF2B5EF4-FFF2-40B4-BE49-F238E27FC236}">
                  <a16:creationId xmlns:a16="http://schemas.microsoft.com/office/drawing/2014/main" id="{067C6737-681C-4F6D-BE2E-9AA858D27FC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0353" y="6571807"/>
              <a:ext cx="871247" cy="898195"/>
            </a:xfrm>
            <a:prstGeom prst="rect">
              <a:avLst/>
            </a:prstGeom>
          </p:spPr>
        </p:pic>
      </p:grpSp>
      <p:grpSp>
        <p:nvGrpSpPr>
          <p:cNvPr id="4" name="Group 3">
            <a:extLst>
              <a:ext uri="{FF2B5EF4-FFF2-40B4-BE49-F238E27FC236}">
                <a16:creationId xmlns:a16="http://schemas.microsoft.com/office/drawing/2014/main" id="{9EB124FC-2570-4CD5-A201-8EF92FC0D88B}"/>
              </a:ext>
            </a:extLst>
          </p:cNvPr>
          <p:cNvGrpSpPr/>
          <p:nvPr/>
        </p:nvGrpSpPr>
        <p:grpSpPr>
          <a:xfrm>
            <a:off x="110036" y="3377585"/>
            <a:ext cx="6637923" cy="2954655"/>
            <a:chOff x="110036" y="3447035"/>
            <a:chExt cx="6637923" cy="2954655"/>
          </a:xfrm>
        </p:grpSpPr>
        <p:sp>
          <p:nvSpPr>
            <p:cNvPr id="25" name="Rectangle 24">
              <a:extLst>
                <a:ext uri="{FF2B5EF4-FFF2-40B4-BE49-F238E27FC236}">
                  <a16:creationId xmlns:a16="http://schemas.microsoft.com/office/drawing/2014/main" id="{03A879CA-251F-482A-A0C8-8C752F2819F3}"/>
                </a:ext>
              </a:extLst>
            </p:cNvPr>
            <p:cNvSpPr/>
            <p:nvPr/>
          </p:nvSpPr>
          <p:spPr>
            <a:xfrm>
              <a:off x="1604459" y="3447035"/>
              <a:ext cx="5143500" cy="2954655"/>
            </a:xfrm>
            <a:prstGeom prst="rect">
              <a:avLst/>
            </a:prstGeom>
          </p:spPr>
          <p:txBody>
            <a:bodyPr wrap="square">
              <a:spAutoFit/>
            </a:bodyPr>
            <a:lstStyle/>
            <a:p>
              <a:r>
                <a:rPr lang="en-US" b="1" dirty="0"/>
                <a:t>Clifton Everton, III, Special Agent in Charge</a:t>
              </a:r>
            </a:p>
            <a:p>
              <a:r>
                <a:rPr lang="en-US" sz="1050" dirty="0"/>
                <a:t>Clifton J. Everton, III reported as the Special Agent in Charge of the Naval Criminal Investigative Service (NCIS) Norfolk Field Office in June 2017. He is responsible for the management and operational direction of NCIS offices throughout Virginia. </a:t>
              </a:r>
            </a:p>
            <a:p>
              <a:r>
                <a:rPr lang="en-US" sz="1050" dirty="0"/>
                <a:t>Special Agent Everton previously served as the Special Agent in Charge of the NCIS Middle East Field Office where he was responsible for the management and operational direction of NCIS offices throughout Southwest Asia and East Africa. </a:t>
              </a:r>
            </a:p>
            <a:p>
              <a:r>
                <a:rPr lang="en-US" sz="1050" dirty="0"/>
                <a:t>Special Agent Everton began his career with NCIS in 1999 with the Northwest Field Office. He subsequently served in a variety of organizational assignments and mission areas domestically and abroad. Those assignments included NCIS Resident Agency Sigonella, Italy, NCIS Headquarters and a deployment to Baghdad, Iraq in support of Operation Iraqi Freedom. Special Agent Everton holds a Master of Arts degree in Security Management from Webster University, St. Louis, Missouri, and a Bachelor of Arts degree in Government from the College of William and Mary, Williamsburg, Virginia. Awards and recognitions include the DOD Joint Civilian Service Achievement Award, National Counterintelligence and Security Center (NCSC) Investigations and CI Collections awards and the DOD Global War on Terrorism medal. </a:t>
              </a:r>
              <a:endParaRPr lang="en-US" sz="1050" b="1" dirty="0"/>
            </a:p>
          </p:txBody>
        </p:sp>
        <p:pic>
          <p:nvPicPr>
            <p:cNvPr id="2" name="Picture 1">
              <a:extLst>
                <a:ext uri="{FF2B5EF4-FFF2-40B4-BE49-F238E27FC236}">
                  <a16:creationId xmlns:a16="http://schemas.microsoft.com/office/drawing/2014/main" id="{1B3DC8F1-4D51-43B7-B61E-B910AA00201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0036" y="3523770"/>
              <a:ext cx="1494423" cy="547282"/>
            </a:xfrm>
            <a:prstGeom prst="rect">
              <a:avLst/>
            </a:prstGeom>
          </p:spPr>
        </p:pic>
        <p:pic>
          <p:nvPicPr>
            <p:cNvPr id="3" name="Picture 2">
              <a:extLst>
                <a:ext uri="{FF2B5EF4-FFF2-40B4-BE49-F238E27FC236}">
                  <a16:creationId xmlns:a16="http://schemas.microsoft.com/office/drawing/2014/main" id="{C3F7B29E-E9B5-45F7-9847-B7EC8FC5830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3501" t="2853" r="6218" b="5708"/>
            <a:stretch/>
          </p:blipFill>
          <p:spPr>
            <a:xfrm>
              <a:off x="110037" y="4071052"/>
              <a:ext cx="1494422" cy="1952903"/>
            </a:xfrm>
            <a:prstGeom prst="rect">
              <a:avLst/>
            </a:prstGeom>
          </p:spPr>
        </p:pic>
      </p:grpSp>
    </p:spTree>
    <p:extLst>
      <p:ext uri="{BB962C8B-B14F-4D97-AF65-F5344CB8AC3E}">
        <p14:creationId xmlns:p14="http://schemas.microsoft.com/office/powerpoint/2010/main" val="35778986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181</TotalTime>
  <Words>693</Words>
  <Application>Microsoft Office PowerPoint</Application>
  <PresentationFormat>Letter Paper (8.5x11 in)</PresentationFormat>
  <Paragraphs>26</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Costanzo, John P.</dc:creator>
  <cp:lastModifiedBy>Cindy Berrio</cp:lastModifiedBy>
  <cp:revision>31</cp:revision>
  <cp:lastPrinted>2019-04-17T17:54:21Z</cp:lastPrinted>
  <dcterms:created xsi:type="dcterms:W3CDTF">2019-04-17T15:39:54Z</dcterms:created>
  <dcterms:modified xsi:type="dcterms:W3CDTF">2019-05-02T16:22:23Z</dcterms:modified>
</cp:coreProperties>
</file>